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29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0033CC"/>
    <a:srgbClr val="006600"/>
    <a:srgbClr val="FF33CC"/>
    <a:srgbClr val="9900CC"/>
    <a:srgbClr val="0066FF"/>
    <a:srgbClr val="00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6.8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模拟滤波器到数字滤波器的映射方法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57224" y="277813"/>
            <a:ext cx="7282763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否则若模拟滤波器频率响应不限带</a:t>
            </a:r>
            <a:r>
              <a:rPr lang="zh-CN" altLang="en-US" sz="2400" b="1" dirty="0" smtClean="0"/>
              <a:t>于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i="1" dirty="0" smtClean="0"/>
              <a:t>/2</a:t>
            </a:r>
            <a:r>
              <a:rPr lang="zh-CN" altLang="en-US" sz="2400" b="1" dirty="0" smtClean="0"/>
              <a:t>  ，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i="1" dirty="0"/>
              <a:t>)</a:t>
            </a:r>
            <a:r>
              <a:rPr lang="zh-CN" altLang="en-US" sz="2400" b="1" dirty="0" smtClean="0"/>
              <a:t>就</a:t>
            </a:r>
            <a:r>
              <a:rPr lang="zh-CN" altLang="en-US" sz="2400" b="1" dirty="0"/>
              <a:t>会产生频率响应的混叠失真。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若</a:t>
            </a:r>
            <a:r>
              <a:rPr lang="zh-CN" altLang="en-US" sz="2400" b="1" dirty="0" smtClean="0"/>
              <a:t>数字滤波器</a:t>
            </a:r>
            <a:r>
              <a:rPr lang="zh-CN" altLang="en-US" sz="2400" b="1" dirty="0"/>
              <a:t>的设计指标是用数字频率</a:t>
            </a:r>
            <a:r>
              <a:rPr lang="en-US" altLang="zh-CN" sz="2400" b="1" i="1" dirty="0"/>
              <a:t>ω</a:t>
            </a:r>
            <a:r>
              <a:rPr lang="zh-CN" altLang="en-US" sz="2400" b="1" dirty="0"/>
              <a:t>给出的，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如果</a:t>
            </a:r>
            <a:r>
              <a:rPr lang="zh-CN" altLang="en-US" sz="2400" b="1" dirty="0"/>
              <a:t>增加抽样频率</a:t>
            </a: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s</a:t>
            </a:r>
            <a:r>
              <a:rPr lang="zh-CN" altLang="en-US" sz="2400" b="1" dirty="0"/>
              <a:t>（减小</a:t>
            </a:r>
            <a:r>
              <a:rPr lang="en-US" altLang="zh-CN" sz="2400" b="1" i="1" dirty="0"/>
              <a:t>T</a:t>
            </a:r>
            <a:r>
              <a:rPr lang="zh-CN" altLang="en-US" sz="2400" b="1" dirty="0"/>
              <a:t>），则样本模拟滤波器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的截止频率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c</a:t>
            </a:r>
            <a:r>
              <a:rPr lang="zh-CN" altLang="en-US" sz="2400" b="1" dirty="0"/>
              <a:t>也一定会成比例的增加（按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=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/</a:t>
            </a:r>
            <a:r>
              <a:rPr lang="en-US" altLang="zh-CN" sz="2400" b="1" i="1" dirty="0"/>
              <a:t>T</a:t>
            </a:r>
            <a:r>
              <a:rPr lang="zh-CN" altLang="en-US" sz="2400" b="1" dirty="0"/>
              <a:t>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故不能用</a:t>
            </a: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=1/</a:t>
            </a:r>
            <a:r>
              <a:rPr lang="en-US" altLang="zh-CN" sz="2400" b="1" i="1" dirty="0"/>
              <a:t>T</a:t>
            </a:r>
            <a:r>
              <a:rPr lang="zh-CN" altLang="en-US" sz="2400" b="1" dirty="0"/>
              <a:t>来控制频率响应的混叠失真。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28662" y="3883025"/>
            <a:ext cx="7609776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由于一般实际的模拟滤波器的频率响应都不可能是真正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带限的，就一定有一些混叠失真现象。</a:t>
            </a:r>
            <a:r>
              <a:rPr lang="zh-CN" altLang="en-US" sz="2400" b="1" dirty="0">
                <a:solidFill>
                  <a:srgbClr val="C00000"/>
                </a:solidFill>
              </a:rPr>
              <a:t>若模拟滤波器频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率响应在</a:t>
            </a:r>
            <a:r>
              <a:rPr lang="en-US" altLang="zh-CN" sz="2400" b="1" i="1" dirty="0">
                <a:solidFill>
                  <a:srgbClr val="C00000"/>
                </a:solidFill>
              </a:rPr>
              <a:t>f&gt;f</a:t>
            </a:r>
            <a:r>
              <a:rPr lang="en-US" altLang="zh-CN" sz="2400" b="1" i="1" baseline="-25000" dirty="0">
                <a:solidFill>
                  <a:srgbClr val="C00000"/>
                </a:solidFill>
              </a:rPr>
              <a:t>s</a:t>
            </a:r>
            <a:r>
              <a:rPr lang="en-US" altLang="zh-CN" sz="2400" b="1" dirty="0">
                <a:solidFill>
                  <a:srgbClr val="C00000"/>
                </a:solidFill>
              </a:rPr>
              <a:t>/2(</a:t>
            </a:r>
            <a:r>
              <a:rPr lang="en-US" altLang="zh-CN" sz="2400" b="1" i="1" dirty="0">
                <a:solidFill>
                  <a:srgbClr val="C00000"/>
                </a:solidFill>
              </a:rPr>
              <a:t>Ω</a:t>
            </a:r>
            <a:r>
              <a:rPr lang="en-US" altLang="zh-CN" sz="2400" b="1" dirty="0">
                <a:solidFill>
                  <a:srgbClr val="C00000"/>
                </a:solidFill>
              </a:rPr>
              <a:t>&gt;π/</a:t>
            </a:r>
            <a:r>
              <a:rPr lang="en-US" altLang="zh-CN" sz="2400" b="1" i="1" dirty="0">
                <a:solidFill>
                  <a:srgbClr val="C00000"/>
                </a:solidFill>
              </a:rPr>
              <a:t>T</a:t>
            </a:r>
            <a:r>
              <a:rPr lang="en-US" altLang="zh-CN" sz="2400" b="1" dirty="0">
                <a:solidFill>
                  <a:srgbClr val="C00000"/>
                </a:solidFill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</a:rPr>
              <a:t>时衰减越大，则频率响应的混叠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失真越小。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6109" y="403231"/>
            <a:ext cx="2193229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5. </a:t>
            </a:r>
            <a:r>
              <a:rPr lang="en-US" altLang="zh-CN" sz="2400" b="1" dirty="0" smtClean="0">
                <a:solidFill>
                  <a:srgbClr val="0033CC"/>
                </a:solidFill>
              </a:rPr>
              <a:t>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频率</a:t>
            </a:r>
            <a:r>
              <a:rPr lang="zh-CN" altLang="en-US" sz="2400" b="1" dirty="0">
                <a:solidFill>
                  <a:srgbClr val="0033CC"/>
                </a:solidFill>
              </a:rPr>
              <a:t>间关系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77909" y="1225771"/>
            <a:ext cx="6681637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冲激响应不变法中，线性的变换</a:t>
            </a:r>
            <a:r>
              <a:rPr lang="zh-CN" altLang="en-US" sz="2400" b="1" dirty="0" smtClean="0"/>
              <a:t>关系</a:t>
            </a:r>
            <a:r>
              <a:rPr lang="el-GR" altLang="zh-CN" sz="2400" b="1" i="1" dirty="0" smtClean="0"/>
              <a:t>ω</a:t>
            </a:r>
            <a:r>
              <a:rPr lang="en-US" altLang="zh-CN" sz="2400" b="1" i="1" dirty="0" smtClean="0"/>
              <a:t>=</a:t>
            </a:r>
            <a:r>
              <a:rPr lang="zh-CN" altLang="en-US" sz="2400" b="1" i="1" dirty="0" smtClean="0"/>
              <a:t> </a:t>
            </a:r>
            <a:r>
              <a:rPr lang="el-GR" altLang="zh-CN" sz="2400" b="1" i="1" dirty="0" smtClean="0"/>
              <a:t>Ω</a:t>
            </a:r>
            <a:r>
              <a:rPr lang="en-US" altLang="zh-CN" sz="2400" b="1" i="1" dirty="0" smtClean="0"/>
              <a:t>T,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故在折叠</a:t>
            </a:r>
            <a:r>
              <a:rPr lang="zh-CN" altLang="en-US" sz="2400" b="1" dirty="0" smtClean="0"/>
              <a:t>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/2</a:t>
            </a:r>
            <a:r>
              <a:rPr lang="zh-CN" altLang="en-US" sz="2400" b="1" dirty="0" smtClean="0"/>
              <a:t>以内</a:t>
            </a:r>
            <a:r>
              <a:rPr lang="zh-CN" altLang="en-US" sz="2400" b="1" dirty="0"/>
              <a:t>的频率响应通过变换后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可以不失真地重现，即在要求数字滤波器的单位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冲激响应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能逼近模拟滤波器的单位冲激响应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的场合，可使用冲激响应不变法。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96943"/>
            <a:ext cx="157447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6.  </a:t>
            </a:r>
            <a:r>
              <a:rPr lang="zh-CN" altLang="en-US" sz="2400" b="1"/>
              <a:t>局限性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95288" y="1287519"/>
            <a:ext cx="7875874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①  </a:t>
            </a:r>
            <a:r>
              <a:rPr lang="zh-CN" altLang="en-US" sz="2400" b="1" dirty="0"/>
              <a:t>由于</a:t>
            </a:r>
            <a:r>
              <a:rPr lang="zh-CN" altLang="en-US" sz="2400" b="1" dirty="0">
                <a:solidFill>
                  <a:srgbClr val="C00000"/>
                </a:solidFill>
              </a:rPr>
              <a:t>冲激响应不变法</a:t>
            </a:r>
            <a:r>
              <a:rPr lang="zh-CN" altLang="en-US" sz="2400" b="1" dirty="0"/>
              <a:t>要求模拟滤波器是严格带</a:t>
            </a:r>
            <a:r>
              <a:rPr lang="zh-CN" altLang="en-US" sz="2400" b="1" dirty="0" smtClean="0"/>
              <a:t>限于</a:t>
            </a: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/2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的，故</a:t>
            </a:r>
            <a:r>
              <a:rPr lang="zh-CN" altLang="en-US" sz="2400" b="1" dirty="0">
                <a:solidFill>
                  <a:srgbClr val="C00000"/>
                </a:solidFill>
              </a:rPr>
              <a:t>不能用于设计高通滤波器及带阻滤波器</a:t>
            </a:r>
            <a:r>
              <a:rPr lang="zh-CN" altLang="en-US" sz="2400" b="1" dirty="0"/>
              <a:t>。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19113" y="2655944"/>
            <a:ext cx="7377341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② </a:t>
            </a:r>
            <a:r>
              <a:rPr lang="zh-CN" altLang="en-US" sz="2400" b="1" dirty="0"/>
              <a:t>冲激响应不变法的变换关系，</a:t>
            </a:r>
            <a:r>
              <a:rPr lang="zh-CN" altLang="en-US" sz="2400" b="1" dirty="0">
                <a:solidFill>
                  <a:srgbClr val="0033CC"/>
                </a:solidFill>
              </a:rPr>
              <a:t>只适用于并联结构的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     系统函数</a:t>
            </a:r>
            <a:r>
              <a:rPr lang="zh-CN" altLang="en-US" sz="2400" b="1" dirty="0"/>
              <a:t>，即系统函数必须先展开成部分分式。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49250"/>
            <a:ext cx="273664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二、双线性变换法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27088" y="996950"/>
            <a:ext cx="18069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1. </a:t>
            </a:r>
            <a:r>
              <a:rPr lang="zh-CN" altLang="en-US" sz="2400" b="1"/>
              <a:t>基本思路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095375" y="1717675"/>
            <a:ext cx="6716903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冲激响应不变法的主要缺点是从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平面到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标准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变换                   的多值映射关系，从而导致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产生频率响应的混叠失真。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95375" y="3487738"/>
            <a:ext cx="7300396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双线性变换</a:t>
            </a:r>
            <a:r>
              <a:rPr lang="zh-CN" altLang="en-US" sz="2400" b="1" dirty="0"/>
              <a:t>是使数字滤波器的频率响应与模拟滤波器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的频率响应相似的一种变换，它使得</a:t>
            </a:r>
            <a:r>
              <a:rPr lang="en-US" altLang="zh-CN" sz="2400" b="1" i="1" dirty="0"/>
              <a:t>Ω</a:t>
            </a:r>
            <a:r>
              <a:rPr lang="zh-CN" altLang="en-US" sz="2400" b="1" dirty="0"/>
              <a:t>和</a:t>
            </a:r>
            <a:r>
              <a:rPr lang="en-US" altLang="zh-CN" sz="2400" b="1" i="1" dirty="0"/>
              <a:t>ω</a:t>
            </a:r>
            <a:r>
              <a:rPr lang="zh-CN" altLang="en-US" sz="2400" b="1" dirty="0"/>
              <a:t>之间是单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值映射关系，</a:t>
            </a:r>
            <a:r>
              <a:rPr lang="zh-CN" altLang="en-US" sz="2400" b="1" dirty="0">
                <a:solidFill>
                  <a:srgbClr val="0033CC"/>
                </a:solidFill>
              </a:rPr>
              <a:t>可以避免频率响应的混叠失真</a:t>
            </a:r>
            <a:r>
              <a:rPr lang="zh-CN" altLang="en-US" sz="2400" b="1" dirty="0"/>
              <a:t>。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980975"/>
              </p:ext>
            </p:extLst>
          </p:nvPr>
        </p:nvGraphicFramePr>
        <p:xfrm>
          <a:off x="2633993" y="2379616"/>
          <a:ext cx="1259408" cy="473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993" y="2379616"/>
                        <a:ext cx="1259408" cy="473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87363"/>
            <a:ext cx="8577989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其</a:t>
            </a:r>
            <a:r>
              <a:rPr lang="zh-CN" altLang="en-US" sz="2400" b="1" dirty="0">
                <a:solidFill>
                  <a:srgbClr val="C00000"/>
                </a:solidFill>
              </a:rPr>
              <a:t>基本思路</a:t>
            </a:r>
            <a:r>
              <a:rPr lang="zh-CN" altLang="en-US" sz="2400" b="1" dirty="0"/>
              <a:t>是将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平面整个变换到一个中介</a:t>
            </a:r>
            <a:r>
              <a:rPr lang="zh-CN" altLang="en-US" sz="2400" b="1" dirty="0" smtClean="0"/>
              <a:t>的</a:t>
            </a:r>
            <a:r>
              <a:rPr lang="en-US" altLang="zh-CN" sz="2400" b="1" i="1" dirty="0" smtClean="0"/>
              <a:t>s</a:t>
            </a:r>
            <a:r>
              <a:rPr lang="en-US" altLang="zh-CN" sz="2400" b="1" baseline="-25000" dirty="0" smtClean="0"/>
              <a:t>1</a:t>
            </a:r>
            <a:r>
              <a:rPr lang="zh-CN" altLang="en-US" sz="2400" b="1" dirty="0" smtClean="0"/>
              <a:t> 平面</a:t>
            </a:r>
            <a:r>
              <a:rPr lang="zh-CN" altLang="en-US" sz="2400" b="1" dirty="0"/>
              <a:t>的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一个水平窄带                          之中，然后再</a:t>
            </a:r>
            <a:r>
              <a:rPr lang="zh-CN" altLang="en-US" sz="2400" b="1" dirty="0" smtClean="0"/>
              <a:t>经过</a:t>
            </a:r>
            <a:endParaRPr lang="en-US" altLang="zh-CN" sz="2400" b="1" dirty="0"/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的变换，</a:t>
            </a:r>
            <a:r>
              <a:rPr lang="zh-CN" altLang="en-US" sz="2400" b="1" dirty="0" smtClean="0"/>
              <a:t>将</a:t>
            </a:r>
            <a:r>
              <a:rPr lang="en-US" altLang="zh-CN" sz="2400" b="1" i="1" dirty="0"/>
              <a:t>s</a:t>
            </a:r>
            <a:r>
              <a:rPr lang="en-US" altLang="zh-CN" sz="2400" b="1" baseline="-25000" dirty="0"/>
              <a:t>1</a:t>
            </a:r>
            <a:r>
              <a:rPr lang="zh-CN" altLang="en-US" sz="2400" b="1" dirty="0" smtClean="0"/>
              <a:t>平面</a:t>
            </a:r>
            <a:r>
              <a:rPr lang="zh-CN" altLang="en-US" sz="2400" b="1" dirty="0"/>
              <a:t>映射到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平面，后一变换就是单值的变换，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从而使从</a:t>
            </a:r>
            <a:r>
              <a:rPr lang="en-US" altLang="zh-CN" sz="2400" b="1" i="1" dirty="0">
                <a:solidFill>
                  <a:srgbClr val="C00000"/>
                </a:solidFill>
              </a:rPr>
              <a:t>s</a:t>
            </a:r>
            <a:r>
              <a:rPr lang="zh-CN" altLang="en-US" sz="2400" b="1" dirty="0">
                <a:solidFill>
                  <a:srgbClr val="C00000"/>
                </a:solidFill>
              </a:rPr>
              <a:t>平面到</a:t>
            </a:r>
            <a:r>
              <a:rPr lang="en-US" altLang="zh-CN" sz="2400" b="1" i="1" dirty="0">
                <a:solidFill>
                  <a:srgbClr val="C00000"/>
                </a:solidFill>
              </a:rPr>
              <a:t>z</a:t>
            </a:r>
            <a:r>
              <a:rPr lang="zh-CN" altLang="en-US" sz="2400" b="1" dirty="0">
                <a:solidFill>
                  <a:srgbClr val="C00000"/>
                </a:solidFill>
              </a:rPr>
              <a:t>平面是单值的变换关系</a:t>
            </a:r>
            <a:r>
              <a:rPr lang="zh-CN" altLang="en-US" sz="2400" b="1" dirty="0"/>
              <a:t>。</a:t>
            </a:r>
          </a:p>
        </p:txBody>
      </p:sp>
      <p:pic>
        <p:nvPicPr>
          <p:cNvPr id="4" name="Picture 6" descr="image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3488" y="1357313"/>
            <a:ext cx="1636712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937475"/>
              </p:ext>
            </p:extLst>
          </p:nvPr>
        </p:nvGraphicFramePr>
        <p:xfrm>
          <a:off x="6967538" y="1484313"/>
          <a:ext cx="1400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4" imgW="457200" imgH="203040" progId="Equation.DSMT4">
                  <p:embed/>
                </p:oleObj>
              </mc:Choice>
              <mc:Fallback>
                <p:oleObj name="Equation" r:id="rId4" imgW="457200" imgH="2030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8" y="1484313"/>
                        <a:ext cx="140017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92138" y="500042"/>
            <a:ext cx="364715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/>
              <a:t>双线性变换法的映射关系 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42910" y="4714884"/>
            <a:ext cx="21162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2.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变换</a:t>
            </a:r>
            <a:r>
              <a:rPr lang="zh-CN" altLang="en-US" sz="2400" b="1" dirty="0">
                <a:solidFill>
                  <a:srgbClr val="C00000"/>
                </a:solidFill>
              </a:rPr>
              <a:t>关系式</a:t>
            </a:r>
          </a:p>
        </p:txBody>
      </p:sp>
      <p:pic>
        <p:nvPicPr>
          <p:cNvPr id="5" name="Picture 5" descr="image0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5286388"/>
            <a:ext cx="18732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image0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5429264"/>
            <a:ext cx="3009900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E:\DSP程佩青课件\064937-01 数字信号处理教程（第四版）(经典版) 40571-9\CTP\TU\7t16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500174"/>
            <a:ext cx="7512765" cy="27146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512746"/>
            <a:ext cx="7577715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3.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以上</a:t>
            </a:r>
            <a:r>
              <a:rPr lang="zh-CN" altLang="en-US" sz="2400" b="1" dirty="0"/>
              <a:t>的变换公式满足</a:t>
            </a:r>
            <a:r>
              <a:rPr lang="zh-CN" altLang="en-US" sz="2400" b="1" dirty="0">
                <a:solidFill>
                  <a:srgbClr val="006600"/>
                </a:solidFill>
              </a:rPr>
              <a:t>由</a:t>
            </a:r>
            <a:r>
              <a:rPr lang="en-US" altLang="zh-CN" sz="2400" b="1" dirty="0">
                <a:solidFill>
                  <a:srgbClr val="006600"/>
                </a:solidFill>
              </a:rPr>
              <a:t>AF</a:t>
            </a:r>
            <a:r>
              <a:rPr lang="zh-CN" altLang="en-US" sz="2400" b="1" dirty="0">
                <a:solidFill>
                  <a:srgbClr val="006600"/>
                </a:solidFill>
              </a:rPr>
              <a:t>变换成</a:t>
            </a:r>
            <a:r>
              <a:rPr lang="en-US" altLang="zh-CN" sz="2400" b="1" dirty="0">
                <a:solidFill>
                  <a:srgbClr val="006600"/>
                </a:solidFill>
              </a:rPr>
              <a:t>DF</a:t>
            </a:r>
            <a:r>
              <a:rPr lang="zh-CN" altLang="en-US" sz="2400" b="1" dirty="0">
                <a:solidFill>
                  <a:srgbClr val="006600"/>
                </a:solidFill>
              </a:rPr>
              <a:t>映射</a:t>
            </a:r>
            <a:r>
              <a:rPr lang="zh-CN" altLang="en-US" sz="2400" b="1" dirty="0"/>
              <a:t>中需满足的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</a:t>
            </a:r>
            <a:r>
              <a:rPr lang="zh-CN" altLang="en-US" sz="2400" b="1" dirty="0" smtClean="0"/>
              <a:t>   两</a:t>
            </a:r>
            <a:r>
              <a:rPr lang="zh-CN" altLang="en-US" sz="2400" b="1" dirty="0"/>
              <a:t>个基本条件：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           ① </a:t>
            </a:r>
            <a:r>
              <a:rPr lang="zh-CN" altLang="en-US" sz="2400" b="1" dirty="0">
                <a:solidFill>
                  <a:srgbClr val="0033CC"/>
                </a:solidFill>
              </a:rPr>
              <a:t>频率轴相对应</a:t>
            </a:r>
            <a:r>
              <a:rPr lang="zh-CN" altLang="en-US" sz="2400" b="1" dirty="0"/>
              <a:t>，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=</a:t>
            </a:r>
            <a:r>
              <a:rPr lang="en-US" altLang="zh-CN" sz="2400" b="1" dirty="0" err="1"/>
              <a:t>j</a:t>
            </a:r>
            <a:r>
              <a:rPr lang="en-US" altLang="zh-CN" sz="2400" b="1" i="1" dirty="0" err="1"/>
              <a:t>Ω</a:t>
            </a:r>
            <a:r>
              <a:rPr lang="en-US" altLang="zh-CN" sz="2400" b="1" i="1" dirty="0"/>
              <a:t> </a:t>
            </a:r>
            <a:r>
              <a:rPr lang="zh-CN" altLang="en-US" sz="2400" b="1" dirty="0"/>
              <a:t>映射到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=</a:t>
            </a:r>
            <a:r>
              <a:rPr lang="en-US" altLang="zh-CN" sz="2400" b="1" dirty="0" err="1"/>
              <a:t>e</a:t>
            </a:r>
            <a:r>
              <a:rPr lang="en-US" altLang="zh-CN" sz="2400" b="1" baseline="30000" dirty="0" err="1"/>
              <a:t>j</a:t>
            </a:r>
            <a:r>
              <a:rPr lang="en-US" altLang="zh-CN" sz="2400" b="1" i="1" baseline="30000" dirty="0" err="1"/>
              <a:t>ω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② </a:t>
            </a:r>
            <a:r>
              <a:rPr lang="zh-CN" altLang="en-US" sz="2400" b="1" dirty="0"/>
              <a:t>满足</a:t>
            </a:r>
            <a:r>
              <a:rPr lang="zh-CN" altLang="en-US" sz="2400" b="1" dirty="0">
                <a:solidFill>
                  <a:srgbClr val="0033CC"/>
                </a:solidFill>
              </a:rPr>
              <a:t>因果稳定</a:t>
            </a:r>
            <a:r>
              <a:rPr lang="zh-CN" altLang="en-US" sz="2400" b="1" dirty="0"/>
              <a:t>的映射要求。</a:t>
            </a:r>
          </a:p>
          <a:p>
            <a:pPr>
              <a:lnSpc>
                <a:spcPct val="150000"/>
              </a:lnSpc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频率响应</a:t>
            </a:r>
            <a:r>
              <a:rPr lang="zh-CN" altLang="en-US" sz="2400" b="1" dirty="0"/>
              <a:t>间的变换关系</a:t>
            </a:r>
          </a:p>
        </p:txBody>
      </p:sp>
      <p:pic>
        <p:nvPicPr>
          <p:cNvPr id="3" name="Picture 5" descr="image0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4214818"/>
            <a:ext cx="5688012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49250"/>
            <a:ext cx="575189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4. </a:t>
            </a:r>
            <a:r>
              <a:rPr lang="zh-CN" altLang="en-US" sz="2400" b="1" dirty="0">
                <a:solidFill>
                  <a:srgbClr val="0033CC"/>
                </a:solidFill>
              </a:rPr>
              <a:t>双线性变换法具有非线性频率变换关系</a:t>
            </a:r>
          </a:p>
        </p:txBody>
      </p:sp>
      <p:pic>
        <p:nvPicPr>
          <p:cNvPr id="3" name="Picture 5" descr="image0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68413"/>
            <a:ext cx="1800225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79475" y="2293938"/>
            <a:ext cx="615585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双线性变换频率间非线性关系（令       </a:t>
            </a:r>
            <a:r>
              <a:rPr lang="en-US" altLang="zh-CN" sz="2400" b="1"/>
              <a:t>=1</a:t>
            </a:r>
            <a:r>
              <a:rPr lang="zh-CN" altLang="en-US" sz="2400" b="1"/>
              <a:t>）  </a:t>
            </a:r>
          </a:p>
        </p:txBody>
      </p:sp>
      <p:pic>
        <p:nvPicPr>
          <p:cNvPr id="5" name="Picture 7" descr="image0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525" y="2276475"/>
            <a:ext cx="3175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827088" y="3738563"/>
            <a:ext cx="3897221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990033"/>
                </a:solidFill>
              </a:rPr>
              <a:t>由于变换终止于折叠频率处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990033"/>
                </a:solidFill>
              </a:rPr>
              <a:t>（</a:t>
            </a:r>
            <a:r>
              <a:rPr lang="en-US" altLang="zh-CN" sz="2400" b="1" i="1" dirty="0" smtClean="0">
                <a:solidFill>
                  <a:srgbClr val="990033"/>
                </a:solidFill>
              </a:rPr>
              <a:t>ω</a:t>
            </a:r>
            <a:r>
              <a:rPr lang="en-US" altLang="zh-CN" sz="2400" b="1" dirty="0" smtClean="0">
                <a:solidFill>
                  <a:srgbClr val="990033"/>
                </a:solidFill>
              </a:rPr>
              <a:t>=</a:t>
            </a:r>
            <a:r>
              <a:rPr lang="el-GR" altLang="zh-CN" sz="2400" b="1" dirty="0" smtClean="0">
                <a:solidFill>
                  <a:srgbClr val="990033"/>
                </a:solidFill>
              </a:rPr>
              <a:t>π</a:t>
            </a:r>
            <a:r>
              <a:rPr lang="zh-CN" altLang="en-US" sz="2400" b="1" dirty="0" smtClean="0">
                <a:solidFill>
                  <a:srgbClr val="990033"/>
                </a:solidFill>
              </a:rPr>
              <a:t>处</a:t>
            </a:r>
            <a:r>
              <a:rPr lang="zh-CN" altLang="en-US" sz="2400" b="1" dirty="0">
                <a:solidFill>
                  <a:srgbClr val="990033"/>
                </a:solidFill>
              </a:rPr>
              <a:t>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990033"/>
                </a:solidFill>
              </a:rPr>
              <a:t>所以不会产生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990033"/>
                </a:solidFill>
              </a:rPr>
              <a:t>频率响应的混叠失真。 </a:t>
            </a:r>
          </a:p>
        </p:txBody>
      </p:sp>
      <p:pic>
        <p:nvPicPr>
          <p:cNvPr id="2050" name="Picture 2" descr="E:\DSP程佩青课件\064937-01 数字信号处理教程（第四版）(经典版) 40571-9\CTP\TU\7t17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3286124"/>
            <a:ext cx="3429024" cy="31557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80926"/>
            <a:ext cx="7608173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5. </a:t>
            </a:r>
            <a:r>
              <a:rPr lang="zh-CN" altLang="en-US" sz="2400" b="1" dirty="0">
                <a:solidFill>
                  <a:srgbClr val="0033CC"/>
                </a:solidFill>
              </a:rPr>
              <a:t>可设计各型滤波器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由于没有频率响应的混叠失真，因而无论是对低通、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带通还是高通、带阻各种滤波器都可用双线性变换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法设计，这是比冲激响应不变法</a:t>
            </a:r>
            <a:r>
              <a:rPr lang="zh-CN" altLang="en-US" sz="2400" b="1" dirty="0" smtClean="0"/>
              <a:t>、阶跃响应不变法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优越</a:t>
            </a:r>
            <a:r>
              <a:rPr lang="zh-CN" altLang="en-US" sz="2400" b="1" dirty="0"/>
              <a:t>的地方。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19113" y="3249613"/>
            <a:ext cx="7709162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6.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局限性</a:t>
            </a:r>
            <a:endParaRPr lang="zh-CN" altLang="en-US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由于频率间变换是非线性的，因而导致</a:t>
            </a:r>
            <a:r>
              <a:rPr lang="en-US" altLang="zh-CN" sz="2400" b="1" dirty="0">
                <a:solidFill>
                  <a:srgbClr val="C00000"/>
                </a:solidFill>
              </a:rPr>
              <a:t>DF</a:t>
            </a:r>
            <a:r>
              <a:rPr lang="zh-CN" altLang="en-US" sz="2400" b="1" dirty="0">
                <a:solidFill>
                  <a:srgbClr val="C00000"/>
                </a:solidFill>
              </a:rPr>
              <a:t>的幅频响应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    相对于</a:t>
            </a:r>
            <a:r>
              <a:rPr lang="en-US" altLang="zh-CN" sz="2400" b="1" dirty="0">
                <a:solidFill>
                  <a:srgbClr val="C00000"/>
                </a:solidFill>
              </a:rPr>
              <a:t>AF</a:t>
            </a:r>
            <a:r>
              <a:rPr lang="zh-CN" altLang="en-US" sz="2400" b="1" dirty="0">
                <a:solidFill>
                  <a:srgbClr val="C00000"/>
                </a:solidFill>
              </a:rPr>
              <a:t>的幅频响应有畸变</a:t>
            </a:r>
            <a:r>
              <a:rPr lang="zh-CN" altLang="en-US" sz="2400" b="1" dirty="0"/>
              <a:t>，尤其是对于理想微分器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及线性相位的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，经变换后，不再保持原有的理想微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分器及线性相位特性，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39953"/>
            <a:ext cx="8428911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6600CC"/>
                </a:solidFill>
              </a:rPr>
              <a:t>7. </a:t>
            </a:r>
            <a:r>
              <a:rPr lang="zh-CN" altLang="en-US" sz="2400" b="1" dirty="0">
                <a:solidFill>
                  <a:srgbClr val="6600CC"/>
                </a:solidFill>
              </a:rPr>
              <a:t>变换关系适用于各种结构的系统函数表达式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zh-CN" altLang="en-US" sz="2400" b="1" dirty="0" smtClean="0"/>
              <a:t>双线性变换是将</a:t>
            </a:r>
            <a:r>
              <a:rPr lang="en-US" altLang="zh-CN" sz="2400" b="1" dirty="0" smtClean="0"/>
              <a:t>AF</a:t>
            </a:r>
            <a:r>
              <a:rPr lang="zh-CN" altLang="en-US" sz="2400" b="1" dirty="0"/>
              <a:t>的系统函数</a:t>
            </a:r>
            <a:r>
              <a:rPr lang="zh-CN" altLang="en-US" sz="2400" b="1" dirty="0" smtClean="0"/>
              <a:t>直接用</a:t>
            </a:r>
            <a:r>
              <a:rPr lang="zh-CN" altLang="en-US" sz="2400" b="1" smtClean="0"/>
              <a:t>代数变换得到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系统函数，不管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系统函数用什么方式表达（例如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级联的相乘、并联的相加或直接的表示等），都可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直接利用变换关系式来加以转换，这比冲激响应不变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法必须采用部分分式（并联结构）要方便得多。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60368"/>
            <a:ext cx="7528023" cy="4247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将</a:t>
            </a:r>
            <a:r>
              <a:rPr lang="zh-CN" altLang="en-US" sz="2400" b="1" dirty="0">
                <a:solidFill>
                  <a:srgbClr val="C00000"/>
                </a:solidFill>
              </a:rPr>
              <a:t>模拟滤波器映射成数字滤波器</a:t>
            </a:r>
            <a:r>
              <a:rPr lang="zh-CN" altLang="en-US" sz="2400" b="1" dirty="0"/>
              <a:t>有三种办法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12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一、是将模拟滤波器的</a:t>
            </a:r>
            <a:r>
              <a:rPr lang="zh-CN" altLang="en-US" sz="2400" b="1" dirty="0">
                <a:solidFill>
                  <a:srgbClr val="0033CC"/>
                </a:solidFill>
              </a:rPr>
              <a:t>单位冲激响应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映射成数字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滤波器的单位冲激响应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的冲激响应不变法；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二、是将模拟滤波器的</a:t>
            </a:r>
            <a:r>
              <a:rPr lang="zh-CN" altLang="en-US" sz="2400" b="1" dirty="0">
                <a:solidFill>
                  <a:srgbClr val="FF33CC"/>
                </a:solidFill>
              </a:rPr>
              <a:t>系统函数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映射成数字滤波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器系统函数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的双线性变换法；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三、是将模拟滤波器的</a:t>
            </a:r>
            <a:r>
              <a:rPr lang="zh-CN" altLang="en-US" sz="2400" b="1" dirty="0">
                <a:solidFill>
                  <a:srgbClr val="006600"/>
                </a:solidFill>
              </a:rPr>
              <a:t>阶跃响应</a:t>
            </a:r>
            <a:r>
              <a:rPr lang="zh-CN" altLang="en-US" sz="2400" b="1" dirty="0"/>
              <a:t> </a:t>
            </a:r>
            <a:r>
              <a:rPr lang="en-US" altLang="zh-CN" sz="2400" b="1" i="1" dirty="0" err="1" smtClean="0"/>
              <a:t>g</a:t>
            </a:r>
            <a:r>
              <a:rPr lang="en-US" altLang="zh-CN" sz="2400" b="1" i="1" baseline="-25000" dirty="0" err="1" smtClean="0"/>
              <a:t>a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映射</a:t>
            </a:r>
            <a:r>
              <a:rPr lang="zh-CN" altLang="en-US" sz="2400" b="1" dirty="0"/>
              <a:t>成数字滤波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器的阶跃响应</a:t>
            </a:r>
            <a:r>
              <a:rPr lang="en-US" altLang="zh-CN" sz="2400" b="1" i="1" dirty="0"/>
              <a:t>g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的阶跃响应不变法。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79428"/>
            <a:ext cx="7917552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8. </a:t>
            </a:r>
            <a:r>
              <a:rPr lang="zh-CN" altLang="en-US" sz="2400" b="1" dirty="0"/>
              <a:t>利用范围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双线性变换法主要用于</a:t>
            </a:r>
            <a:r>
              <a:rPr lang="zh-CN" altLang="en-US" sz="2400" b="1" dirty="0">
                <a:solidFill>
                  <a:srgbClr val="006600"/>
                </a:solidFill>
              </a:rPr>
              <a:t>分段常数的频率响应滤波器</a:t>
            </a:r>
            <a:r>
              <a:rPr lang="zh-CN" altLang="en-US" sz="2400" b="1" dirty="0"/>
              <a:t>中，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例如低通、高通、带通、带阻等，这是大多数滤波器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都具有的幅度特性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分段</a:t>
            </a:r>
            <a:r>
              <a:rPr lang="zh-CN" altLang="en-US" sz="2400" b="1" dirty="0"/>
              <a:t>常数的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，经变换后仍</a:t>
            </a:r>
            <a:r>
              <a:rPr lang="zh-CN" altLang="en-US" sz="2400" b="1" dirty="0" smtClean="0"/>
              <a:t>为    </a:t>
            </a:r>
            <a:r>
              <a:rPr lang="zh-CN" altLang="en-US" sz="2400" b="1" dirty="0"/>
              <a:t>分段常数的</a:t>
            </a:r>
            <a:r>
              <a:rPr lang="en-US" altLang="zh-CN" sz="2400" b="1" dirty="0"/>
              <a:t>DF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但是</a:t>
            </a:r>
            <a:r>
              <a:rPr lang="zh-CN" altLang="en-US" sz="2400" b="1" dirty="0"/>
              <a:t>各分段的临界频率点由于</a:t>
            </a:r>
            <a:r>
              <a:rPr lang="zh-CN" altLang="en-US" sz="2400" b="1" dirty="0" smtClean="0"/>
              <a:t>非线性    频率变换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而</a:t>
            </a:r>
            <a:r>
              <a:rPr lang="zh-CN" altLang="en-US" sz="2400" b="1" dirty="0"/>
              <a:t>产生变化，这种变化可以用</a:t>
            </a:r>
            <a:r>
              <a:rPr lang="zh-CN" altLang="en-US" sz="2400" b="1" dirty="0">
                <a:solidFill>
                  <a:srgbClr val="0033CC"/>
                </a:solidFill>
              </a:rPr>
              <a:t>“预畸”</a:t>
            </a:r>
            <a:r>
              <a:rPr lang="zh-CN" altLang="en-US" sz="2400" b="1" dirty="0"/>
              <a:t>来加以克服。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7675" y="421034"/>
            <a:ext cx="7401385" cy="507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6600CC"/>
                </a:solidFill>
              </a:rPr>
              <a:t>9. </a:t>
            </a:r>
            <a:r>
              <a:rPr lang="zh-CN" altLang="en-US" sz="2400" b="1" dirty="0">
                <a:solidFill>
                  <a:srgbClr val="6600CC"/>
                </a:solidFill>
              </a:rPr>
              <a:t>频率预畸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为了克服临界频率点的频率非线性畸变，必须采用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频率预畸。若给定数字滤波器临界频率为</a:t>
            </a:r>
            <a:r>
              <a:rPr lang="zh-CN" altLang="en-US" sz="2400" b="1" i="1" dirty="0"/>
              <a:t> </a:t>
            </a:r>
            <a:r>
              <a:rPr lang="el-GR" altLang="zh-CN" sz="2400" b="1" i="1" dirty="0" smtClean="0"/>
              <a:t>ω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i="1" baseline="-25000" dirty="0" smtClean="0"/>
              <a:t> 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则可将其预畸为</a:t>
            </a:r>
          </a:p>
          <a:p>
            <a:pPr>
              <a:lnSpc>
                <a:spcPct val="150000"/>
              </a:lnSpc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</a:t>
            </a:r>
            <a:r>
              <a:rPr lang="zh-CN" altLang="en-US" sz="2400" b="1" dirty="0" smtClean="0"/>
              <a:t>以此</a:t>
            </a:r>
            <a:r>
              <a:rPr lang="el-GR" altLang="zh-CN" sz="2400" b="1" i="1" dirty="0" smtClean="0"/>
              <a:t>Ω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dirty="0" smtClean="0"/>
              <a:t>来</a:t>
            </a:r>
            <a:r>
              <a:rPr lang="zh-CN" altLang="en-US" sz="2400" b="1" dirty="0"/>
              <a:t>设计“样本”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，此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经双线性变换后，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就得到所需的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，其截止频率正是原先要求</a:t>
            </a:r>
            <a:r>
              <a:rPr lang="zh-CN" altLang="en-US" sz="2400" b="1" dirty="0" smtClean="0"/>
              <a:t>的</a:t>
            </a:r>
            <a:r>
              <a:rPr lang="el-GR" altLang="zh-CN" sz="2400" b="1" i="1" dirty="0"/>
              <a:t>ω</a:t>
            </a:r>
            <a:r>
              <a:rPr lang="en-US" altLang="zh-CN" sz="2400" b="1" i="1" baseline="-25000" dirty="0"/>
              <a:t>i</a:t>
            </a:r>
            <a:r>
              <a:rPr lang="zh-CN" altLang="en-US" sz="2400" b="1" i="1" baseline="-25000" dirty="0"/>
              <a:t> </a:t>
            </a:r>
            <a:r>
              <a:rPr lang="zh-CN" altLang="en-US" sz="2400" b="1" dirty="0" smtClean="0"/>
              <a:t>，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zh-CN" altLang="en-US" sz="2400" b="1" dirty="0">
                <a:solidFill>
                  <a:srgbClr val="6600CC"/>
                </a:solidFill>
              </a:rPr>
              <a:t>“预畸”是双线变换法设计必须要求的一步。 </a:t>
            </a:r>
          </a:p>
        </p:txBody>
      </p:sp>
      <p:pic>
        <p:nvPicPr>
          <p:cNvPr id="4" name="Picture 7" descr="image0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2708621"/>
            <a:ext cx="1989138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77813"/>
            <a:ext cx="7231467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实质上这些映射就是要把</a:t>
            </a:r>
            <a:r>
              <a:rPr lang="en-US" altLang="zh-CN" sz="2400" b="1" i="1"/>
              <a:t>s</a:t>
            </a:r>
            <a:r>
              <a:rPr lang="zh-CN" altLang="en-US" sz="2400" b="1"/>
              <a:t>平面映射到</a:t>
            </a:r>
            <a:r>
              <a:rPr lang="en-US" altLang="zh-CN" sz="2400" b="1" i="1"/>
              <a:t>z</a:t>
            </a:r>
            <a:r>
              <a:rPr lang="zh-CN" altLang="en-US" sz="2400" b="1"/>
              <a:t>平面，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而从</a:t>
            </a:r>
            <a:r>
              <a:rPr lang="en-US" altLang="zh-CN" sz="2400" b="1" i="1"/>
              <a:t>s</a:t>
            </a:r>
            <a:r>
              <a:rPr lang="zh-CN" altLang="en-US" sz="2400" b="1"/>
              <a:t>平面到</a:t>
            </a:r>
            <a:r>
              <a:rPr lang="en-US" altLang="zh-CN" sz="2400" b="1" i="1"/>
              <a:t>z</a:t>
            </a:r>
            <a:r>
              <a:rPr lang="zh-CN" altLang="en-US" sz="2400" b="1"/>
              <a:t>平面的映射必须要满足两个基本条件：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0825" y="1428750"/>
            <a:ext cx="7794121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映射前后的频率轴必须相对应，这就表示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虚轴（</a:t>
            </a:r>
            <a:r>
              <a:rPr lang="en-US" altLang="zh-CN" sz="2400" b="1" dirty="0" err="1"/>
              <a:t>j</a:t>
            </a:r>
            <a:r>
              <a:rPr lang="en-US" altLang="zh-CN" sz="2400" b="1" i="1" dirty="0" err="1"/>
              <a:t>Ω</a:t>
            </a:r>
            <a:r>
              <a:rPr lang="zh-CN" altLang="en-US" sz="2400" b="1" dirty="0"/>
              <a:t>）必须映射到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平面的单位圆（ </a:t>
            </a:r>
            <a:r>
              <a:rPr lang="en-US" altLang="zh-CN" sz="2400" b="1" dirty="0" smtClean="0"/>
              <a:t>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zh-CN" altLang="en-US" sz="2400" b="1" dirty="0" smtClean="0"/>
              <a:t>）</a:t>
            </a:r>
            <a:r>
              <a:rPr lang="zh-CN" altLang="en-US" sz="2400" b="1" dirty="0"/>
              <a:t>上，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即</a:t>
            </a:r>
            <a:r>
              <a:rPr lang="en-US" altLang="zh-CN" sz="2400" b="1" dirty="0" err="1"/>
              <a:t>j</a:t>
            </a:r>
            <a:r>
              <a:rPr lang="en-US" altLang="zh-CN" sz="2400" b="1" i="1" dirty="0" err="1"/>
              <a:t>Ω</a:t>
            </a:r>
            <a:r>
              <a:rPr lang="zh-CN" altLang="en-US" sz="2400" b="1" dirty="0" smtClean="0"/>
              <a:t>映射</a:t>
            </a:r>
            <a:r>
              <a:rPr lang="en-US" altLang="zh-CN" sz="2400" b="1" dirty="0"/>
              <a:t>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。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47675" y="3302000"/>
            <a:ext cx="7284366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因果稳定的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必须映射成因果稳定的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也就是要求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平面的左半平面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Re[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]&lt;0</a:t>
            </a:r>
            <a:r>
              <a:rPr lang="zh-CN" altLang="en-US" sz="2400" b="1" dirty="0" smtClean="0"/>
              <a:t> ）必须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映射到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平面的单位圆内（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|&lt;1</a:t>
            </a:r>
            <a:r>
              <a:rPr lang="zh-CN" altLang="en-US" sz="2400" b="1" dirty="0"/>
              <a:t>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</a:t>
            </a:r>
            <a:r>
              <a:rPr lang="zh-CN" altLang="en-US" sz="2400" b="1" dirty="0" smtClean="0"/>
              <a:t> 即</a:t>
            </a:r>
            <a:r>
              <a:rPr lang="en-US" altLang="zh-CN" sz="2400" b="1" dirty="0"/>
              <a:t>Re[z]&lt;0</a:t>
            </a:r>
            <a:r>
              <a:rPr lang="zh-CN" altLang="en-US" sz="2400" b="1" dirty="0" smtClean="0"/>
              <a:t>映射</a:t>
            </a:r>
            <a:r>
              <a:rPr lang="zh-CN" altLang="en-US" sz="2400" b="1" dirty="0"/>
              <a:t>到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|&lt;1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92139"/>
            <a:ext cx="583044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一、冲激响应不变法（脉冲响应不变法）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95375" y="1111276"/>
            <a:ext cx="172996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1. </a:t>
            </a:r>
            <a:r>
              <a:rPr lang="zh-CN" altLang="en-US" sz="2400" b="1"/>
              <a:t>变换思路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403350" y="1678014"/>
            <a:ext cx="6920484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从滤波器的单位冲激响应出发，使数字滤波器的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单位冲激响应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逼近模拟滤波器的单位冲激响应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，使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等于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的抽样值。即满足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128963" y="3543326"/>
            <a:ext cx="1745991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33CC"/>
                </a:solidFill>
              </a:rPr>
              <a:t>h</a:t>
            </a:r>
            <a:r>
              <a:rPr lang="en-US" altLang="zh-CN" sz="2400" b="1" dirty="0">
                <a:solidFill>
                  <a:srgbClr val="0033CC"/>
                </a:solidFill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  <a:r>
              <a:rPr lang="en-US" altLang="zh-CN" sz="2400" b="1" dirty="0">
                <a:solidFill>
                  <a:srgbClr val="0033CC"/>
                </a:solidFill>
              </a:rPr>
              <a:t>)=</a:t>
            </a:r>
            <a:r>
              <a:rPr lang="en-US" altLang="zh-CN" sz="2400" b="1" i="1" dirty="0">
                <a:solidFill>
                  <a:srgbClr val="0033CC"/>
                </a:solidFill>
              </a:rPr>
              <a:t>h</a:t>
            </a:r>
            <a:r>
              <a:rPr lang="en-US" altLang="zh-CN" sz="2400" b="1" i="1" baseline="-25000" dirty="0">
                <a:solidFill>
                  <a:srgbClr val="0033CC"/>
                </a:solidFill>
              </a:rPr>
              <a:t>a</a:t>
            </a:r>
            <a:r>
              <a:rPr lang="en-US" altLang="zh-CN" sz="2400" b="1" dirty="0">
                <a:solidFill>
                  <a:srgbClr val="0033CC"/>
                </a:solidFill>
              </a:rPr>
              <a:t>(</a:t>
            </a:r>
            <a:r>
              <a:rPr lang="en-US" altLang="zh-CN" sz="2400" b="1" i="1" dirty="0" err="1">
                <a:solidFill>
                  <a:srgbClr val="0033CC"/>
                </a:solidFill>
              </a:rPr>
              <a:t>nT</a:t>
            </a:r>
            <a:r>
              <a:rPr lang="en-US" altLang="zh-CN" sz="2400" b="1" dirty="0">
                <a:solidFill>
                  <a:srgbClr val="0033CC"/>
                </a:solidFill>
              </a:rPr>
              <a:t>)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311275" y="4495826"/>
            <a:ext cx="315663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其中，</a:t>
            </a:r>
            <a:r>
              <a:rPr lang="en-US" altLang="zh-CN" sz="2400" b="1" i="1"/>
              <a:t>T</a:t>
            </a:r>
            <a:r>
              <a:rPr lang="zh-CN" altLang="en-US" sz="2400" b="1"/>
              <a:t>为抽样周期。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5005" y="460390"/>
            <a:ext cx="20313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/>
              <a:t>2. </a:t>
            </a:r>
            <a:r>
              <a:rPr lang="zh-CN" altLang="en-US" sz="2400" b="1"/>
              <a:t>变换关系式</a:t>
            </a:r>
          </a:p>
        </p:txBody>
      </p:sp>
      <p:pic>
        <p:nvPicPr>
          <p:cNvPr id="3" name="Picture 5" descr="image0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2480" y="1379552"/>
            <a:ext cx="3527425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2480" y="2459052"/>
            <a:ext cx="21145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2480" y="3467115"/>
            <a:ext cx="522128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2480" y="4548202"/>
            <a:ext cx="40322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277813"/>
            <a:ext cx="517641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3. </a:t>
            </a:r>
            <a:r>
              <a:rPr lang="en-US" altLang="zh-CN" sz="2400" b="1" dirty="0" smtClean="0"/>
              <a:t> 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 smtClean="0"/>
              <a:t>) </a:t>
            </a:r>
            <a:r>
              <a:rPr lang="zh-CN" altLang="en-US" sz="2400" b="1" dirty="0" smtClean="0"/>
              <a:t>与</a:t>
            </a:r>
            <a:r>
              <a:rPr lang="zh-CN" altLang="en-US" sz="2400" b="1" dirty="0"/>
              <a:t>变换</a:t>
            </a:r>
            <a:r>
              <a:rPr lang="zh-CN" altLang="en-US" sz="2400" b="1" dirty="0" smtClean="0"/>
              <a:t>后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之间的关系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023938" y="925513"/>
            <a:ext cx="7292381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s</a:t>
            </a:r>
            <a:r>
              <a:rPr lang="zh-CN" altLang="en-US" sz="2400" b="1" dirty="0"/>
              <a:t>平面的单极点变换成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</a:t>
            </a:r>
            <a:r>
              <a:rPr lang="zh-CN" altLang="en-US" sz="2400" b="1" dirty="0" smtClean="0"/>
              <a:t>单极点</a:t>
            </a:r>
            <a:r>
              <a:rPr lang="en-US" altLang="zh-CN" sz="2400" b="1" dirty="0" smtClean="0"/>
              <a:t>               </a:t>
            </a:r>
            <a:r>
              <a:rPr lang="zh-CN" altLang="en-US" sz="2400" b="1" dirty="0" smtClean="0"/>
              <a:t>； 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与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部分分式的系数（即单极点的留数）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是相同的</a:t>
            </a:r>
            <a:r>
              <a:rPr lang="en-US" altLang="zh-CN" sz="2400" b="1" i="1" dirty="0" err="1"/>
              <a:t>A</a:t>
            </a:r>
            <a:r>
              <a:rPr lang="en-US" altLang="zh-CN" sz="2400" b="1" i="1" baseline="-25000" dirty="0" err="1"/>
              <a:t>k</a:t>
            </a:r>
            <a:r>
              <a:rPr lang="zh-CN" altLang="en-US" sz="2400" b="1" dirty="0"/>
              <a:t>； 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023938" y="2767013"/>
            <a:ext cx="6595075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如果模拟滤波器是因果稳定的，即其全部</a:t>
            </a:r>
            <a:r>
              <a:rPr lang="zh-CN" altLang="en-US" sz="2400" b="1" dirty="0" smtClean="0"/>
              <a:t>极点</a:t>
            </a:r>
            <a:r>
              <a:rPr lang="en-US" altLang="zh-CN" sz="2400" b="1" i="1" dirty="0" err="1" smtClean="0"/>
              <a:t>s</a:t>
            </a:r>
            <a:r>
              <a:rPr lang="en-US" altLang="zh-CN" sz="2400" b="1" i="1" baseline="-25000" dirty="0" err="1" smtClean="0"/>
              <a:t>k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都在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的左半平面，即 </a:t>
            </a:r>
            <a:r>
              <a:rPr lang="en-US" altLang="zh-CN" sz="2400" b="1" dirty="0" smtClean="0"/>
              <a:t>Re[</a:t>
            </a:r>
            <a:r>
              <a:rPr lang="en-US" altLang="zh-CN" sz="2400" b="1" i="1" dirty="0" err="1" smtClean="0"/>
              <a:t>s</a:t>
            </a:r>
            <a:r>
              <a:rPr lang="en-US" altLang="zh-CN" sz="2400" b="1" i="1" baseline="-25000" dirty="0" err="1" smtClean="0"/>
              <a:t>k</a:t>
            </a:r>
            <a:r>
              <a:rPr lang="en-US" altLang="zh-CN" sz="2400" b="1" dirty="0" smtClean="0"/>
              <a:t>]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&lt;0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则变换</a:t>
            </a:r>
            <a:r>
              <a:rPr lang="zh-CN" altLang="en-US" sz="2400" b="1" dirty="0" smtClean="0"/>
              <a:t>后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的全部极点 </a:t>
            </a:r>
            <a:r>
              <a:rPr lang="en-US" altLang="zh-CN" sz="2400" b="1" i="1" dirty="0" err="1" smtClean="0"/>
              <a:t>z</a:t>
            </a:r>
            <a:r>
              <a:rPr lang="en-US" altLang="zh-CN" sz="2400" b="1" i="1" baseline="-25000" dirty="0" err="1" smtClean="0"/>
              <a:t>k</a:t>
            </a:r>
            <a:r>
              <a:rPr lang="zh-CN" altLang="en-US" sz="2400" b="1" dirty="0" smtClean="0"/>
              <a:t>也</a:t>
            </a:r>
            <a:r>
              <a:rPr lang="zh-CN" altLang="en-US" sz="2400" b="1" dirty="0"/>
              <a:t>都在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平面的单位圆内，即</a:t>
            </a:r>
          </a:p>
          <a:p>
            <a:pPr>
              <a:lnSpc>
                <a:spcPct val="150000"/>
              </a:lnSpc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因而</a:t>
            </a:r>
            <a:r>
              <a:rPr lang="zh-CN" altLang="en-US" sz="2400" b="1" dirty="0">
                <a:solidFill>
                  <a:srgbClr val="C00000"/>
                </a:solidFill>
              </a:rPr>
              <a:t>数字滤波器也是稳定</a:t>
            </a:r>
            <a:r>
              <a:rPr lang="zh-CN" altLang="en-US" sz="2400" b="1" dirty="0"/>
              <a:t>的； </a:t>
            </a:r>
          </a:p>
        </p:txBody>
      </p:sp>
      <p:pic>
        <p:nvPicPr>
          <p:cNvPr id="14" name="Picture 16" descr="image0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575" y="4581128"/>
            <a:ext cx="2608263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444803"/>
              </p:ext>
            </p:extLst>
          </p:nvPr>
        </p:nvGraphicFramePr>
        <p:xfrm>
          <a:off x="6012160" y="1052736"/>
          <a:ext cx="999111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4" imgW="469800" imgH="203040" progId="Equation.DSMT4">
                  <p:embed/>
                </p:oleObj>
              </mc:Choice>
              <mc:Fallback>
                <p:oleObj name="Equation" r:id="rId4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160" y="1052736"/>
                        <a:ext cx="999111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92138" y="452445"/>
            <a:ext cx="7847020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虽然冲激响应不变法能保持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</a:t>
            </a:r>
            <a:r>
              <a:rPr lang="zh-CN" altLang="en-US" sz="2400" b="1" dirty="0" smtClean="0"/>
              <a:t>极点</a:t>
            </a:r>
            <a:r>
              <a:rPr lang="en-US" altLang="zh-CN" sz="2400" b="1" i="1" dirty="0" err="1" smtClean="0"/>
              <a:t>s</a:t>
            </a:r>
            <a:r>
              <a:rPr lang="en-US" altLang="zh-CN" sz="2400" b="1" i="1" baseline="-25000" dirty="0" err="1" smtClean="0"/>
              <a:t>k</a:t>
            </a:r>
            <a:r>
              <a:rPr lang="zh-CN" altLang="en-US" sz="2400" b="1" dirty="0" smtClean="0"/>
              <a:t>与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</a:t>
            </a:r>
            <a:r>
              <a:rPr lang="zh-CN" altLang="en-US" sz="2400" b="1" dirty="0" smtClean="0"/>
              <a:t>极点</a:t>
            </a:r>
            <a:r>
              <a:rPr lang="en-US" altLang="zh-CN" sz="2400" b="1" i="1" dirty="0" err="1" smtClean="0"/>
              <a:t>z</a:t>
            </a:r>
            <a:r>
              <a:rPr lang="en-US" altLang="zh-CN" sz="2400" b="1" i="1" baseline="-25000" dirty="0" err="1" smtClean="0"/>
              <a:t>k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的关系</a:t>
            </a:r>
          </a:p>
          <a:p>
            <a:pPr>
              <a:lnSpc>
                <a:spcPct val="150000"/>
              </a:lnSpc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但</a:t>
            </a:r>
            <a:r>
              <a:rPr lang="zh-CN" altLang="en-US" sz="2400" b="1" dirty="0">
                <a:solidFill>
                  <a:srgbClr val="C00000"/>
                </a:solidFill>
              </a:rPr>
              <a:t>整个</a:t>
            </a:r>
            <a:r>
              <a:rPr lang="en-US" altLang="zh-CN" sz="2400" b="1" i="1" dirty="0">
                <a:solidFill>
                  <a:srgbClr val="C00000"/>
                </a:solidFill>
              </a:rPr>
              <a:t>s</a:t>
            </a:r>
            <a:r>
              <a:rPr lang="zh-CN" altLang="en-US" sz="2400" b="1" dirty="0">
                <a:solidFill>
                  <a:srgbClr val="C00000"/>
                </a:solidFill>
              </a:rPr>
              <a:t>平面与</a:t>
            </a:r>
            <a:r>
              <a:rPr lang="en-US" altLang="zh-CN" sz="2400" b="1" i="1" dirty="0">
                <a:solidFill>
                  <a:srgbClr val="C00000"/>
                </a:solidFill>
              </a:rPr>
              <a:t>z</a:t>
            </a:r>
            <a:r>
              <a:rPr lang="zh-CN" altLang="en-US" sz="2400" b="1" dirty="0">
                <a:solidFill>
                  <a:srgbClr val="C00000"/>
                </a:solidFill>
              </a:rPr>
              <a:t>平面并不存在一一对应关系</a:t>
            </a:r>
            <a:r>
              <a:rPr lang="zh-CN" altLang="en-US" sz="2400" b="1" dirty="0"/>
              <a:t>，</a:t>
            </a:r>
            <a:r>
              <a:rPr lang="zh-CN" altLang="en-US" sz="2400" b="1" dirty="0" smtClean="0"/>
              <a:t>特别是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的零点位置</a:t>
            </a:r>
            <a:r>
              <a:rPr lang="zh-CN" altLang="en-US" sz="2400" b="1" dirty="0" smtClean="0"/>
              <a:t>与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零点位值就没有这种对应关系，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而是随 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的极点</a:t>
            </a:r>
            <a:r>
              <a:rPr lang="en-US" altLang="zh-CN" sz="2400" b="1" i="1" dirty="0" err="1"/>
              <a:t>s</a:t>
            </a:r>
            <a:r>
              <a:rPr lang="en-US" altLang="zh-CN" sz="2400" b="1" i="1" baseline="-25000" dirty="0" err="1"/>
              <a:t>k</a:t>
            </a:r>
            <a:r>
              <a:rPr lang="zh-CN" altLang="en-US" sz="2400" b="1" dirty="0" smtClean="0"/>
              <a:t>与系数</a:t>
            </a:r>
            <a:r>
              <a:rPr lang="en-US" altLang="zh-CN" sz="2400" b="1" i="1" dirty="0" err="1"/>
              <a:t>A</a:t>
            </a:r>
            <a:r>
              <a:rPr lang="en-US" altLang="zh-CN" sz="2400" b="1" i="1" baseline="-25000" dirty="0" err="1"/>
              <a:t>k</a:t>
            </a:r>
            <a:r>
              <a:rPr lang="zh-CN" altLang="en-US" sz="2400" b="1" dirty="0" smtClean="0"/>
              <a:t>两者</a:t>
            </a:r>
            <a:r>
              <a:rPr lang="zh-CN" altLang="en-US" sz="2400" b="1" dirty="0"/>
              <a:t>而变化。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469354"/>
              </p:ext>
            </p:extLst>
          </p:nvPr>
        </p:nvGraphicFramePr>
        <p:xfrm>
          <a:off x="2989754" y="1668108"/>
          <a:ext cx="1654254" cy="65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533160" imgH="241200" progId="Equation.DSMT4">
                  <p:embed/>
                </p:oleObj>
              </mc:Choice>
              <mc:Fallback>
                <p:oleObj name="Equation" r:id="rId3" imgW="533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9754" y="1668108"/>
                        <a:ext cx="1654254" cy="65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41366" y="598487"/>
            <a:ext cx="7774885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反映</a:t>
            </a:r>
            <a:r>
              <a:rPr lang="zh-CN" altLang="en-US" sz="2400" b="1" dirty="0"/>
              <a:t>的是抽样信号的拉普拉斯变换与抽样序列的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z</a:t>
            </a:r>
            <a:r>
              <a:rPr lang="zh-CN" altLang="en-US" sz="2400" b="1" dirty="0"/>
              <a:t>变换之间的关系，而</a:t>
            </a:r>
            <a:r>
              <a:rPr lang="zh-CN" altLang="en-US" sz="2400" b="1" dirty="0" smtClean="0"/>
              <a:t>不是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与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之间</a:t>
            </a:r>
            <a:r>
              <a:rPr lang="zh-CN" altLang="en-US" sz="2400" b="1" dirty="0"/>
              <a:t>的变换关系，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即冲激响应不变法，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从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之间</a:t>
            </a:r>
            <a:r>
              <a:rPr lang="zh-CN" altLang="en-US" sz="2400" b="1" dirty="0"/>
              <a:t>并没有一个从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平面到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简单的代数映射关系。即没有一一对应的变换关系。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630735"/>
              </p:ext>
            </p:extLst>
          </p:nvPr>
        </p:nvGraphicFramePr>
        <p:xfrm>
          <a:off x="659733" y="836712"/>
          <a:ext cx="959939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733" y="836712"/>
                        <a:ext cx="959939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04788"/>
            <a:ext cx="242566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4. </a:t>
            </a:r>
            <a:r>
              <a:rPr lang="zh-CN" altLang="en-US" sz="2400" b="1" dirty="0">
                <a:solidFill>
                  <a:srgbClr val="C00000"/>
                </a:solidFill>
              </a:rPr>
              <a:t>混叠失真现象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35013" y="854075"/>
            <a:ext cx="7919156" cy="507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由于数字滤波器的</a:t>
            </a:r>
            <a:r>
              <a:rPr lang="zh-CN" altLang="en-US" sz="2400" b="1" dirty="0" smtClean="0"/>
              <a:t>频率响应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i="1" dirty="0" smtClean="0"/>
              <a:t>)</a:t>
            </a:r>
            <a:r>
              <a:rPr lang="zh-CN" altLang="en-US" sz="2400" b="1" dirty="0" smtClean="0"/>
              <a:t> 是</a:t>
            </a:r>
            <a:r>
              <a:rPr lang="zh-CN" altLang="en-US" sz="2400" b="1" dirty="0"/>
              <a:t>模拟滤波器频率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响应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j</a:t>
            </a:r>
            <a:r>
              <a:rPr lang="en-US" altLang="zh-CN" sz="2400" b="1" i="1" dirty="0" err="1"/>
              <a:t>Ω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</a:t>
            </a:r>
            <a:r>
              <a:rPr lang="zh-CN" altLang="en-US" sz="2400" b="1" dirty="0">
                <a:solidFill>
                  <a:srgbClr val="0033CC"/>
                </a:solidFill>
              </a:rPr>
              <a:t>周期延拓</a:t>
            </a:r>
            <a:r>
              <a:rPr lang="zh-CN" altLang="en-US" sz="2400" b="1" dirty="0"/>
              <a:t>，其延拓周期为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=2π/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=2π</a:t>
            </a: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s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s</a:t>
            </a:r>
            <a:r>
              <a:rPr lang="en-US" altLang="zh-CN" sz="2400" b="1" dirty="0"/>
              <a:t>=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/</a:t>
            </a: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=2π</a:t>
            </a:r>
            <a:r>
              <a:rPr lang="zh-CN" altLang="en-US" sz="2400" b="1" dirty="0"/>
              <a:t>。也就是说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e</a:t>
            </a:r>
            <a:r>
              <a:rPr lang="en-US" altLang="zh-CN" sz="2400" b="1" baseline="30000" dirty="0" err="1" smtClean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i="1" dirty="0" smtClean="0"/>
              <a:t>)</a:t>
            </a:r>
            <a:r>
              <a:rPr lang="zh-CN" altLang="en-US" sz="2400" b="1" dirty="0" smtClean="0"/>
              <a:t> 不是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j</a:t>
            </a:r>
            <a:r>
              <a:rPr lang="en-US" altLang="zh-CN" sz="2400" b="1" i="1" dirty="0" err="1"/>
              <a:t>Ω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的简单的重现。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因而，如果模拟滤波器的频率响应带限于折叠频率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   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之内</a:t>
            </a:r>
            <a:r>
              <a:rPr lang="zh-CN" altLang="en-US" sz="2400" b="1" dirty="0"/>
              <a:t>（如抽样定理所要求的），在数字频率上则是限带于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ω</a:t>
            </a:r>
            <a:r>
              <a:rPr lang="en-US" altLang="zh-CN" sz="2400" b="1" dirty="0"/>
              <a:t>=π</a:t>
            </a:r>
            <a:r>
              <a:rPr lang="zh-CN" altLang="en-US" sz="2400" b="1" dirty="0"/>
              <a:t>以内，那么数字滤波器的频率响应才能不失真地重现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模拟</a:t>
            </a:r>
            <a:r>
              <a:rPr lang="zh-CN" altLang="en-US" sz="2400" b="1" dirty="0"/>
              <a:t>滤波器的频率响应。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4578350" y="3403373"/>
            <a:ext cx="134844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l-GR" altLang="zh-CN" sz="2400" b="1" i="1" dirty="0" smtClean="0"/>
              <a:t>Ω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/2</a:t>
            </a:r>
            <a:r>
              <a:rPr lang="en-US" altLang="zh-CN" sz="2400" b="1" i="1" dirty="0" smtClean="0"/>
              <a:t>=</a:t>
            </a:r>
            <a:r>
              <a:rPr lang="el-GR" altLang="zh-CN" sz="2400" b="1" dirty="0" smtClean="0"/>
              <a:t>π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T</a:t>
            </a:r>
            <a:endParaRPr lang="en-US" altLang="zh-CN" sz="2400" b="1" i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733</TotalTime>
  <Words>1441</Words>
  <Application>Microsoft Office PowerPoint</Application>
  <PresentationFormat>全屏显示(4:3)</PresentationFormat>
  <Paragraphs>137</Paragraphs>
  <Slides>22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Concourse</vt:lpstr>
      <vt:lpstr>Equation</vt:lpstr>
      <vt:lpstr>                              6.8 模拟滤波器到数字滤波器的映射方法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123</cp:revision>
  <dcterms:created xsi:type="dcterms:W3CDTF">2017-07-17T10:44:10Z</dcterms:created>
  <dcterms:modified xsi:type="dcterms:W3CDTF">2017-09-08T03:34:07Z</dcterms:modified>
</cp:coreProperties>
</file>